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3" r:id="rId6"/>
    <p:sldId id="260" r:id="rId7"/>
    <p:sldId id="261" r:id="rId8"/>
    <p:sldId id="262"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2" d="100"/>
          <a:sy n="72" d="100"/>
        </p:scale>
        <p:origin x="816"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ADB11-49E3-4667-AD5E-B93B0AF7EA48}"/>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96C16A-6E8B-485F-A05C-32E2BD5715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00012261"/>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1060793"/>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8A8DB7-0288-47A1-9C11-E75651585867}"/>
              </a:ext>
            </a:extLst>
          </p:cNvPr>
          <p:cNvPicPr>
            <a:picLocks noChangeAspect="1"/>
          </p:cNvPicPr>
          <p:nvPr/>
        </p:nvPicPr>
        <p:blipFill>
          <a:blip r:embed="rId2"/>
          <a:stretch>
            <a:fillRect/>
          </a:stretch>
        </p:blipFill>
        <p:spPr>
          <a:xfrm>
            <a:off x="4698703" y="1269156"/>
            <a:ext cx="2794592" cy="1688647"/>
          </a:xfrm>
          <a:prstGeom prst="rect">
            <a:avLst/>
          </a:prstGeom>
        </p:spPr>
      </p:pic>
      <p:sp>
        <p:nvSpPr>
          <p:cNvPr id="2" name="Title 1">
            <a:extLst>
              <a:ext uri="{FF2B5EF4-FFF2-40B4-BE49-F238E27FC236}">
                <a16:creationId xmlns:a16="http://schemas.microsoft.com/office/drawing/2014/main" id="{F2C37346-9AD1-4FCE-8C65-4C42808D022D}"/>
              </a:ext>
            </a:extLst>
          </p:cNvPr>
          <p:cNvSpPr>
            <a:spLocks noGrp="1"/>
          </p:cNvSpPr>
          <p:nvPr>
            <p:ph type="ctrTitle"/>
          </p:nvPr>
        </p:nvSpPr>
        <p:spPr>
          <a:xfrm>
            <a:off x="1544216" y="3900197"/>
            <a:ext cx="9103567" cy="1352550"/>
          </a:xfrm>
        </p:spPr>
        <p:txBody>
          <a:bodyPr/>
          <a:lstStyle/>
          <a:p>
            <a:r>
              <a:rPr lang="en-US" sz="4800" dirty="0"/>
              <a:t>North Unit Irrigation District</a:t>
            </a:r>
            <a:br>
              <a:rPr lang="en-US" sz="4800" b="1" dirty="0"/>
            </a:br>
            <a:r>
              <a:rPr lang="en-US" sz="4000" dirty="0"/>
              <a:t>Crooked River </a:t>
            </a:r>
            <a:r>
              <a:rPr lang="en-US" sz="4000" dirty="0">
                <a:solidFill>
                  <a:srgbClr val="000000"/>
                </a:solidFill>
                <a:effectLst/>
                <a:ea typeface="Calibri" panose="020F0502020204030204" pitchFamily="34" charset="0"/>
              </a:rPr>
              <a:t>Water Quality and Supply Reliability Pumping Plant </a:t>
            </a:r>
            <a:endParaRPr lang="en-US" sz="4000" dirty="0"/>
          </a:p>
        </p:txBody>
      </p:sp>
    </p:spTree>
    <p:extLst>
      <p:ext uri="{BB962C8B-B14F-4D97-AF65-F5344CB8AC3E}">
        <p14:creationId xmlns:p14="http://schemas.microsoft.com/office/powerpoint/2010/main" val="343610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766563" y="463868"/>
            <a:ext cx="11089513" cy="842795"/>
          </a:xfrm>
        </p:spPr>
        <p:txBody>
          <a:bodyPr/>
          <a:lstStyle/>
          <a:p>
            <a:r>
              <a:rPr lang="en-US" dirty="0"/>
              <a:t>North Unit Irrigation District (NUID)</a:t>
            </a:r>
          </a:p>
        </p:txBody>
      </p:sp>
      <p:sp>
        <p:nvSpPr>
          <p:cNvPr id="3" name="Subtitle 2">
            <a:extLst>
              <a:ext uri="{FF2B5EF4-FFF2-40B4-BE49-F238E27FC236}">
                <a16:creationId xmlns:a16="http://schemas.microsoft.com/office/drawing/2014/main" id="{E3EECD7B-3786-4415-976F-5A417142E1F1}"/>
              </a:ext>
            </a:extLst>
          </p:cNvPr>
          <p:cNvSpPr>
            <a:spLocks noGrp="1"/>
          </p:cNvSpPr>
          <p:nvPr>
            <p:ph type="subTitle" idx="1"/>
          </p:nvPr>
        </p:nvSpPr>
        <p:spPr>
          <a:xfrm>
            <a:off x="766562" y="1351627"/>
            <a:ext cx="11089513" cy="2493980"/>
          </a:xfrm>
        </p:spPr>
        <p:txBody>
          <a:bodyPr/>
          <a:lstStyle/>
          <a:p>
            <a:pPr marL="285750" marR="0" lvl="0" indent="-285750" algn="l">
              <a:lnSpc>
                <a:spcPct val="107000"/>
              </a:lnSpc>
              <a:spcBef>
                <a:spcPts val="0"/>
              </a:spcBef>
              <a:spcAft>
                <a:spcPts val="0"/>
              </a:spcAft>
              <a:buFont typeface="Arial" panose="020B0604020202020204" pitchFamily="34" charset="0"/>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NUID - located in the Lower Basin, east of Lake Billy Chinook in Jefferson County, Oregon - is the largest irrigation district in the Deschutes River Basin, consisting of approximately 59,000 irrigated acres of high-value crops. </a:t>
            </a:r>
          </a:p>
          <a:p>
            <a:pPr marL="285750" marR="0" lvl="0" indent="-285750" algn="l">
              <a:lnSpc>
                <a:spcPct val="107000"/>
              </a:lnSpc>
              <a:spcBef>
                <a:spcPts val="0"/>
              </a:spcBef>
              <a:spcAft>
                <a:spcPts val="0"/>
              </a:spcAft>
              <a:buFont typeface="Arial" panose="020B0604020202020204" pitchFamily="34" charset="0"/>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Water supply for the District consists of water rights from both the Deschutes and Crooked Rivers, with water from both sources conveyed and delivered through the Federal Deschutes Project. The existing Crooked River Pump Station diverts NUID’s Crooked River water rights into the North Unit Main Canal. </a:t>
            </a:r>
            <a:endParaRPr lang="en-US" sz="1800" dirty="0">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a:lnSpc>
                <a:spcPct val="107000"/>
              </a:lnSpc>
              <a:spcBef>
                <a:spcPts val="0"/>
              </a:spcBef>
              <a:spcAft>
                <a:spcPts val="0"/>
              </a:spcAft>
              <a:buFont typeface="Arial" panose="020B0604020202020204" pitchFamily="34" charset="0"/>
              <a:buChar char="•"/>
            </a:pPr>
            <a:r>
              <a:rPr lang="en-US" sz="1800" dirty="0">
                <a:effectLst/>
                <a:latin typeface="Arial Narrow" panose="020B0606020202030204" pitchFamily="34" charset="0"/>
                <a:ea typeface="Calibri" panose="020F0502020204030204" pitchFamily="34" charset="0"/>
                <a:cs typeface="Times New Roman" panose="02020603050405020304" pitchFamily="18" charset="0"/>
              </a:rPr>
              <a:t>Endangered Species Act (ESA) concerns in the Upper Basin have led to a Habitat Conservation Plan (HCP) which is expected to significantly reduce NUID’s Deschutes River water supplies stored in Wickiup Reservoir. Historically, NUID has received over 60% of its annual water supply from Wickiup Reservoir storage releases.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gn="l">
              <a:buFont typeface="Arial" panose="020B0604020202020204" pitchFamily="34" charset="0"/>
              <a:buChar char="•"/>
            </a:pPr>
            <a:endParaRPr lang="en-US" dirty="0"/>
          </a:p>
        </p:txBody>
      </p:sp>
      <p:pic>
        <p:nvPicPr>
          <p:cNvPr id="5" name="Picture 4">
            <a:extLst>
              <a:ext uri="{FF2B5EF4-FFF2-40B4-BE49-F238E27FC236}">
                <a16:creationId xmlns:a16="http://schemas.microsoft.com/office/drawing/2014/main" id="{39B3642A-56A5-45D0-9D1F-A98F39C07D1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30" b="13734"/>
          <a:stretch/>
        </p:blipFill>
        <p:spPr bwMode="auto">
          <a:xfrm>
            <a:off x="1548286" y="3923637"/>
            <a:ext cx="9095428" cy="19951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641235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834189" y="496721"/>
            <a:ext cx="10523621" cy="842795"/>
          </a:xfrm>
        </p:spPr>
        <p:txBody>
          <a:bodyPr/>
          <a:lstStyle/>
          <a:p>
            <a:r>
              <a:rPr lang="en-US" sz="6000" dirty="0">
                <a:solidFill>
                  <a:srgbClr val="000000"/>
                </a:solidFill>
                <a:effectLst/>
                <a:ea typeface="Calibri" panose="020F0502020204030204" pitchFamily="34" charset="0"/>
              </a:rPr>
              <a:t>The Project</a:t>
            </a:r>
            <a:endParaRPr lang="en-US" dirty="0"/>
          </a:p>
        </p:txBody>
      </p:sp>
      <p:sp>
        <p:nvSpPr>
          <p:cNvPr id="3" name="Subtitle 2">
            <a:extLst>
              <a:ext uri="{FF2B5EF4-FFF2-40B4-BE49-F238E27FC236}">
                <a16:creationId xmlns:a16="http://schemas.microsoft.com/office/drawing/2014/main" id="{E3EECD7B-3786-4415-976F-5A417142E1F1}"/>
              </a:ext>
            </a:extLst>
          </p:cNvPr>
          <p:cNvSpPr>
            <a:spLocks noGrp="1"/>
          </p:cNvSpPr>
          <p:nvPr>
            <p:ph type="subTitle" idx="1"/>
          </p:nvPr>
        </p:nvSpPr>
        <p:spPr>
          <a:xfrm>
            <a:off x="8104534" y="1229621"/>
            <a:ext cx="3979157" cy="5518485"/>
          </a:xfrm>
        </p:spPr>
        <p:txBody>
          <a:bodyPr/>
          <a:lstStyle/>
          <a:p>
            <a:pPr marL="285750" marR="0" lvl="0" indent="-285750" algn="l">
              <a:spcBef>
                <a:spcPts val="600"/>
              </a:spcBef>
              <a:spcAft>
                <a:spcPts val="600"/>
              </a:spcAft>
              <a:buFont typeface="Arial" panose="020B0604020202020204" pitchFamily="34" charset="0"/>
              <a:buChar char="•"/>
            </a:pPr>
            <a:r>
              <a:rPr lang="en-US" sz="1800" dirty="0">
                <a:solidFill>
                  <a:srgbClr val="000000"/>
                </a:solidFill>
                <a:latin typeface="Arial Narrow" panose="020B0606020202030204" pitchFamily="34" charset="0"/>
                <a:ea typeface="Calibri" panose="020F0502020204030204" pitchFamily="34" charset="0"/>
              </a:rPr>
              <a:t>D</a:t>
            </a:r>
            <a:r>
              <a:rPr lang="en-US" sz="1800" dirty="0">
                <a:solidFill>
                  <a:srgbClr val="000000"/>
                </a:solidFill>
                <a:effectLst/>
                <a:latin typeface="Arial Narrow" panose="020B0606020202030204" pitchFamily="34" charset="0"/>
                <a:ea typeface="Calibri" panose="020F0502020204030204" pitchFamily="34" charset="0"/>
              </a:rPr>
              <a:t>rought conditions and increased impact from ESA related flow requirements in 2020 and 2021 have highlighted the need to construct the Crooked River Water Quality and Supply Reliability Project to increase the reliability of water for farms and the environment. </a:t>
            </a:r>
            <a:endParaRPr lang="en-US" sz="1800" dirty="0">
              <a:solidFill>
                <a:srgbClr val="000000"/>
              </a:solidFill>
              <a:latin typeface="Arial Narrow" panose="020B0606020202030204" pitchFamily="34" charset="0"/>
              <a:ea typeface="Calibri" panose="020F0502020204030204" pitchFamily="34" charset="0"/>
            </a:endParaRPr>
          </a:p>
          <a:p>
            <a:pPr marL="285750" marR="0" lvl="0" indent="-285750" algn="l">
              <a:spcBef>
                <a:spcPts val="600"/>
              </a:spcBef>
              <a:spcAft>
                <a:spcPts val="600"/>
              </a:spcAft>
              <a:buFont typeface="Arial" panose="020B0604020202020204" pitchFamily="34" charset="0"/>
              <a:buChar char="•"/>
            </a:pPr>
            <a:r>
              <a:rPr lang="en-US" sz="1800" dirty="0">
                <a:solidFill>
                  <a:srgbClr val="000000"/>
                </a:solidFill>
                <a:effectLst/>
                <a:latin typeface="Arial Narrow" panose="020B0606020202030204" pitchFamily="34" charset="0"/>
                <a:ea typeface="Calibri" panose="020F0502020204030204" pitchFamily="34" charset="0"/>
              </a:rPr>
              <a:t>The project includes a new 400 </a:t>
            </a:r>
            <a:r>
              <a:rPr lang="en-US" sz="1800" dirty="0" err="1">
                <a:solidFill>
                  <a:srgbClr val="000000"/>
                </a:solidFill>
                <a:effectLst/>
                <a:latin typeface="Arial Narrow" panose="020B0606020202030204" pitchFamily="34" charset="0"/>
                <a:ea typeface="Calibri" panose="020F0502020204030204" pitchFamily="34" charset="0"/>
              </a:rPr>
              <a:t>cfs</a:t>
            </a:r>
            <a:r>
              <a:rPr lang="en-US" sz="1800" dirty="0">
                <a:solidFill>
                  <a:srgbClr val="000000"/>
                </a:solidFill>
                <a:effectLst/>
                <a:latin typeface="Arial Narrow" panose="020B0606020202030204" pitchFamily="34" charset="0"/>
                <a:ea typeface="Calibri" panose="020F0502020204030204" pitchFamily="34" charset="0"/>
              </a:rPr>
              <a:t> pumping plant from Lake Billy Chinook (LBC), a pipeline, and a new or expanded regulating reservoir, which will tie into existing Deschutes Project facilities. </a:t>
            </a:r>
          </a:p>
          <a:p>
            <a:pPr marL="285750" marR="0" lvl="0" indent="-285750" algn="l">
              <a:spcBef>
                <a:spcPts val="600"/>
              </a:spcBef>
              <a:spcAft>
                <a:spcPts val="600"/>
              </a:spcAft>
              <a:buFont typeface="Arial" panose="020B0604020202020204" pitchFamily="34" charset="0"/>
              <a:buChar char="•"/>
            </a:pPr>
            <a:r>
              <a:rPr lang="en-US" sz="1800" dirty="0">
                <a:solidFill>
                  <a:srgbClr val="000000"/>
                </a:solidFill>
                <a:latin typeface="Arial Narrow" panose="020B0606020202030204" pitchFamily="34" charset="0"/>
                <a:ea typeface="Calibri" panose="020F0502020204030204" pitchFamily="34" charset="0"/>
              </a:rPr>
              <a:t>P</a:t>
            </a:r>
            <a:r>
              <a:rPr lang="en-US" sz="1800" dirty="0">
                <a:solidFill>
                  <a:srgbClr val="000000"/>
                </a:solidFill>
                <a:effectLst/>
                <a:latin typeface="Arial Narrow" panose="020B0606020202030204" pitchFamily="34" charset="0"/>
                <a:ea typeface="Calibri" panose="020F0502020204030204" pitchFamily="34" charset="0"/>
              </a:rPr>
              <a:t>reliminary analysis of the proposed pumping station, pipeline and regulating facilities estimates construction costs range from $350-$440 million </a:t>
            </a:r>
          </a:p>
          <a:p>
            <a:pPr marL="285750" marR="0" lvl="0" indent="-285750" algn="l">
              <a:spcBef>
                <a:spcPts val="600"/>
              </a:spcBef>
              <a:spcAft>
                <a:spcPts val="600"/>
              </a:spcAft>
              <a:buFont typeface="Arial" panose="020B0604020202020204" pitchFamily="34" charset="0"/>
              <a:buChar char="•"/>
            </a:pPr>
            <a:r>
              <a:rPr lang="en-US" sz="1800" dirty="0">
                <a:solidFill>
                  <a:srgbClr val="000000"/>
                </a:solidFill>
                <a:effectLst/>
                <a:latin typeface="Arial Narrow" panose="020B0606020202030204" pitchFamily="34" charset="0"/>
                <a:ea typeface="Calibri" panose="020F0502020204030204" pitchFamily="34" charset="0"/>
              </a:rPr>
              <a:t>NUID believes the cost can be reduced to  the $200-$300 million range if the alternative location is used and existing facilities are leveraged. </a:t>
            </a:r>
          </a:p>
          <a:p>
            <a:pPr marL="285750" marR="0" lvl="0" indent="-285750" algn="l">
              <a:spcBef>
                <a:spcPts val="0"/>
              </a:spcBef>
              <a:spcAft>
                <a:spcPts val="0"/>
              </a:spcAft>
              <a:buFont typeface="Arial" panose="020B0604020202020204" pitchFamily="34" charset="0"/>
              <a:buChar char="•"/>
            </a:pPr>
            <a:endParaRPr lang="en-US" sz="1800" dirty="0">
              <a:solidFill>
                <a:srgbClr val="000000"/>
              </a:solidFill>
              <a:effectLst/>
              <a:latin typeface="Arial Narrow" panose="020B0606020202030204" pitchFamily="34" charset="0"/>
              <a:ea typeface="Calibri" panose="020F0502020204030204" pitchFamily="34" charset="0"/>
            </a:endParaRPr>
          </a:p>
          <a:p>
            <a:pPr marL="342900" indent="-342900" algn="l">
              <a:buFont typeface="Arial" panose="020B0604020202020204" pitchFamily="34" charset="0"/>
              <a:buChar char="•"/>
            </a:pPr>
            <a:endParaRPr lang="en-US" dirty="0"/>
          </a:p>
        </p:txBody>
      </p:sp>
      <p:sp>
        <p:nvSpPr>
          <p:cNvPr id="6" name="Text Box 77">
            <a:extLst>
              <a:ext uri="{FF2B5EF4-FFF2-40B4-BE49-F238E27FC236}">
                <a16:creationId xmlns:a16="http://schemas.microsoft.com/office/drawing/2014/main" id="{014F8184-AFF5-4646-B268-4A2F36501C6B}"/>
              </a:ext>
            </a:extLst>
          </p:cNvPr>
          <p:cNvSpPr txBox="1"/>
          <p:nvPr/>
        </p:nvSpPr>
        <p:spPr>
          <a:xfrm>
            <a:off x="2489835" y="3455670"/>
            <a:ext cx="1533525" cy="428625"/>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0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Alternate Pumping Plant Site and Associated Facilities</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 Box 65">
            <a:extLst>
              <a:ext uri="{FF2B5EF4-FFF2-40B4-BE49-F238E27FC236}">
                <a16:creationId xmlns:a16="http://schemas.microsoft.com/office/drawing/2014/main" id="{AE743E2E-5FAF-4320-B2BF-A8DA1D64D5E7}"/>
              </a:ext>
            </a:extLst>
          </p:cNvPr>
          <p:cNvSpPr txBox="1"/>
          <p:nvPr/>
        </p:nvSpPr>
        <p:spPr>
          <a:xfrm rot="3625116">
            <a:off x="6173153" y="3269297"/>
            <a:ext cx="1035050" cy="25717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Proposed Pipeline</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 Box 33">
            <a:extLst>
              <a:ext uri="{FF2B5EF4-FFF2-40B4-BE49-F238E27FC236}">
                <a16:creationId xmlns:a16="http://schemas.microsoft.com/office/drawing/2014/main" id="{E8631907-59DC-4EE8-BF9C-92B50411B704}"/>
              </a:ext>
            </a:extLst>
          </p:cNvPr>
          <p:cNvSpPr txBox="1"/>
          <p:nvPr/>
        </p:nvSpPr>
        <p:spPr>
          <a:xfrm>
            <a:off x="5888355" y="4559300"/>
            <a:ext cx="1422400" cy="219075"/>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0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Spill into NUID Main Canal</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Text Box 37">
            <a:extLst>
              <a:ext uri="{FF2B5EF4-FFF2-40B4-BE49-F238E27FC236}">
                <a16:creationId xmlns:a16="http://schemas.microsoft.com/office/drawing/2014/main" id="{69E443EE-1298-4CEE-B3AD-D04333C3A983}"/>
              </a:ext>
            </a:extLst>
          </p:cNvPr>
          <p:cNvSpPr txBox="1"/>
          <p:nvPr/>
        </p:nvSpPr>
        <p:spPr>
          <a:xfrm>
            <a:off x="7530465" y="4989830"/>
            <a:ext cx="1092200" cy="266700"/>
          </a:xfrm>
          <a:prstGeom prst="rect">
            <a:avLst/>
          </a:prstGeom>
          <a:noFill/>
          <a:ln w="6350">
            <a:noFill/>
          </a:ln>
        </p:spPr>
        <p:txBody>
          <a:bodyPr rot="0" spcFirstLastPara="0" vert="horz" wrap="non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0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Haystack Reservoir</a:t>
            </a:r>
            <a:endParaRPr lang="en-US"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 Box 46">
            <a:extLst>
              <a:ext uri="{FF2B5EF4-FFF2-40B4-BE49-F238E27FC236}">
                <a16:creationId xmlns:a16="http://schemas.microsoft.com/office/drawing/2014/main" id="{62823A25-B381-4EF2-8DE2-E962E70F72F2}"/>
              </a:ext>
            </a:extLst>
          </p:cNvPr>
          <p:cNvSpPr txBox="1"/>
          <p:nvPr/>
        </p:nvSpPr>
        <p:spPr>
          <a:xfrm>
            <a:off x="6837100" y="4317588"/>
            <a:ext cx="1133475" cy="40894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nSpc>
                <a:spcPct val="107000"/>
              </a:lnSpc>
              <a:spcBef>
                <a:spcPts val="0"/>
              </a:spcBef>
              <a:spcAft>
                <a:spcPts val="800"/>
              </a:spcAft>
            </a:pPr>
            <a:r>
              <a:rPr lang="en-US"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Haystack </a:t>
            </a:r>
            <a:r>
              <a:rPr lang="en-US" sz="1000" dirty="0" err="1">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Disharge</a:t>
            </a:r>
            <a:r>
              <a:rPr lang="en-US" sz="1000" dirty="0">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 to NUID Main Canal</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2" name="TextBox 51">
            <a:extLst>
              <a:ext uri="{FF2B5EF4-FFF2-40B4-BE49-F238E27FC236}">
                <a16:creationId xmlns:a16="http://schemas.microsoft.com/office/drawing/2014/main" id="{F514040F-554A-475F-A58A-DCDB9FB9DB82}"/>
              </a:ext>
            </a:extLst>
          </p:cNvPr>
          <p:cNvSpPr txBox="1"/>
          <p:nvPr/>
        </p:nvSpPr>
        <p:spPr>
          <a:xfrm>
            <a:off x="3048456" y="3804198"/>
            <a:ext cx="6096912" cy="369332"/>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p:txBody>
      </p:sp>
      <p:sp>
        <p:nvSpPr>
          <p:cNvPr id="54" name="TextBox 53">
            <a:extLst>
              <a:ext uri="{FF2B5EF4-FFF2-40B4-BE49-F238E27FC236}">
                <a16:creationId xmlns:a16="http://schemas.microsoft.com/office/drawing/2014/main" id="{E97D2897-AC99-4E19-BBBE-92B6725D53D0}"/>
              </a:ext>
            </a:extLst>
          </p:cNvPr>
          <p:cNvSpPr txBox="1"/>
          <p:nvPr/>
        </p:nvSpPr>
        <p:spPr>
          <a:xfrm>
            <a:off x="3048456" y="3804198"/>
            <a:ext cx="6096912" cy="369332"/>
          </a:xfrm>
          <a:prstGeom prst="rect">
            <a:avLst/>
          </a:prstGeom>
          <a:noFill/>
        </p:spPr>
        <p:txBody>
          <a:bodyPr wrap="square">
            <a:spAutoFit/>
          </a:bodyPr>
          <a:lstStyle/>
          <a:p>
            <a:endParaRPr lang="en-US" sz="1800" b="0" i="0" u="none" strike="noStrike" baseline="0" dirty="0">
              <a:latin typeface="Times New Roman" panose="02020603050405020304" pitchFamily="18" charset="0"/>
            </a:endParaRPr>
          </a:p>
        </p:txBody>
      </p:sp>
      <p:pic>
        <p:nvPicPr>
          <p:cNvPr id="53" name="Picture 52">
            <a:extLst>
              <a:ext uri="{FF2B5EF4-FFF2-40B4-BE49-F238E27FC236}">
                <a16:creationId xmlns:a16="http://schemas.microsoft.com/office/drawing/2014/main" id="{AC3EBE39-78B5-4A6F-9D1F-D352AF8642AE}"/>
              </a:ext>
            </a:extLst>
          </p:cNvPr>
          <p:cNvPicPr>
            <a:picLocks noChangeAspect="1"/>
          </p:cNvPicPr>
          <p:nvPr/>
        </p:nvPicPr>
        <p:blipFill>
          <a:blip r:embed="rId2"/>
          <a:stretch>
            <a:fillRect/>
          </a:stretch>
        </p:blipFill>
        <p:spPr>
          <a:xfrm>
            <a:off x="287485" y="1259889"/>
            <a:ext cx="7754108" cy="5440014"/>
          </a:xfrm>
          <a:prstGeom prst="rect">
            <a:avLst/>
          </a:prstGeom>
        </p:spPr>
      </p:pic>
    </p:spTree>
    <p:extLst>
      <p:ext uri="{BB962C8B-B14F-4D97-AF65-F5344CB8AC3E}">
        <p14:creationId xmlns:p14="http://schemas.microsoft.com/office/powerpoint/2010/main" val="35928886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1058683" y="826168"/>
            <a:ext cx="10523621" cy="842795"/>
          </a:xfrm>
        </p:spPr>
        <p:txBody>
          <a:bodyPr/>
          <a:lstStyle/>
          <a:p>
            <a:r>
              <a:rPr lang="en-US" dirty="0"/>
              <a:t>Water Reliability and Environmental Benefits</a:t>
            </a:r>
          </a:p>
        </p:txBody>
      </p:sp>
      <p:sp>
        <p:nvSpPr>
          <p:cNvPr id="9" name="Text Box 53">
            <a:extLst>
              <a:ext uri="{FF2B5EF4-FFF2-40B4-BE49-F238E27FC236}">
                <a16:creationId xmlns:a16="http://schemas.microsoft.com/office/drawing/2014/main" id="{94C5BA3E-11D4-4DDA-BEC7-C202DF66F8E5}"/>
              </a:ext>
            </a:extLst>
          </p:cNvPr>
          <p:cNvSpPr txBox="1">
            <a:spLocks noChangeArrowheads="1"/>
          </p:cNvSpPr>
          <p:nvPr/>
        </p:nvSpPr>
        <p:spPr bwMode="auto">
          <a:xfrm>
            <a:off x="4355297" y="1542653"/>
            <a:ext cx="3067164" cy="365125"/>
          </a:xfrm>
          <a:prstGeom prst="rect">
            <a:avLst/>
          </a:prstGeom>
          <a:solidFill>
            <a:srgbClr val="2F5597"/>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Water Quality Benefits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0" name="Text Box 56">
            <a:extLst>
              <a:ext uri="{FF2B5EF4-FFF2-40B4-BE49-F238E27FC236}">
                <a16:creationId xmlns:a16="http://schemas.microsoft.com/office/drawing/2014/main" id="{7D74F4CE-D346-4F4A-BD15-9E6AB6D7462B}"/>
              </a:ext>
            </a:extLst>
          </p:cNvPr>
          <p:cNvSpPr txBox="1">
            <a:spLocks noChangeArrowheads="1"/>
          </p:cNvSpPr>
          <p:nvPr/>
        </p:nvSpPr>
        <p:spPr bwMode="auto">
          <a:xfrm>
            <a:off x="4355296" y="1880600"/>
            <a:ext cx="3067165" cy="4190975"/>
          </a:xfrm>
          <a:prstGeom prst="rect">
            <a:avLst/>
          </a:prstGeom>
          <a:solidFill>
            <a:srgbClr val="E2F0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Water quality concerns in the Lower Crooked River include elevated temperatures, high pH, and nutrient loading. </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Reduced diversions by NUID are expected to improve water quality (particularly temperature) in the Lower Crooked River. </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The project is expected to help basin water users achieve anticipated TMDL targets at low cost.</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3081" name="Picture 78">
            <a:extLst>
              <a:ext uri="{FF2B5EF4-FFF2-40B4-BE49-F238E27FC236}">
                <a16:creationId xmlns:a16="http://schemas.microsoft.com/office/drawing/2014/main" id="{06D74B90-F5DE-438F-BEC7-987E72DC7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4764" y="6150321"/>
            <a:ext cx="2188228" cy="6147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1" name="Text Box 80">
            <a:extLst>
              <a:ext uri="{FF2B5EF4-FFF2-40B4-BE49-F238E27FC236}">
                <a16:creationId xmlns:a16="http://schemas.microsoft.com/office/drawing/2014/main" id="{E8550600-B516-41D6-BEA5-D08F9C0B3441}"/>
              </a:ext>
            </a:extLst>
          </p:cNvPr>
          <p:cNvSpPr txBox="1">
            <a:spLocks noChangeArrowheads="1"/>
          </p:cNvSpPr>
          <p:nvPr/>
        </p:nvSpPr>
        <p:spPr bwMode="auto">
          <a:xfrm>
            <a:off x="8000968" y="1542653"/>
            <a:ext cx="3104854" cy="349250"/>
          </a:xfrm>
          <a:prstGeom prst="rect">
            <a:avLst/>
          </a:prstGeom>
          <a:solidFill>
            <a:srgbClr val="2F5597"/>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Instream Flow Benefits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2" name="Text Box 81">
            <a:extLst>
              <a:ext uri="{FF2B5EF4-FFF2-40B4-BE49-F238E27FC236}">
                <a16:creationId xmlns:a16="http://schemas.microsoft.com/office/drawing/2014/main" id="{A16F48C2-CB15-4622-B2FA-3CBBAD84142F}"/>
              </a:ext>
            </a:extLst>
          </p:cNvPr>
          <p:cNvSpPr txBox="1">
            <a:spLocks noChangeArrowheads="1"/>
          </p:cNvSpPr>
          <p:nvPr/>
        </p:nvSpPr>
        <p:spPr bwMode="auto">
          <a:xfrm>
            <a:off x="8000967" y="1880601"/>
            <a:ext cx="3104855" cy="4202623"/>
          </a:xfrm>
          <a:prstGeom prst="rect">
            <a:avLst/>
          </a:prstGeom>
          <a:solidFill>
            <a:srgbClr val="E2F0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The Lower Crooked River is the focus of efforts significant financial investments to reestablishment of salmon and steelhead populations.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This project will reduce existing diversions from the Crooked River by about 20,000 acre-feet per year. </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Flow enhancements will be significant in July and August and are estimated to be over 130 </a:t>
            </a:r>
            <a:r>
              <a:rPr kumimoji="0" lang="en-US" altLang="en-US" sz="1600" b="0" i="0" u="none" strike="noStrike" cap="none" normalizeH="0" baseline="0" dirty="0" err="1">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cfs</a:t>
            </a: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 at times. This stretch of river ran virtually dry during this period in 2021.</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Other conservation projects on the Crooked River indicate potential benefits of up to $9M in avoided costs.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3087" name="Picture 82" descr="A close-up of some fish&#10;&#10;Description automatically generated with low confidence">
            <a:extLst>
              <a:ext uri="{FF2B5EF4-FFF2-40B4-BE49-F238E27FC236}">
                <a16:creationId xmlns:a16="http://schemas.microsoft.com/office/drawing/2014/main" id="{9D0105C3-85A4-4BFF-B376-8A641B197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2838" b="4144"/>
          <a:stretch>
            <a:fillRect/>
          </a:stretch>
        </p:blipFill>
        <p:spPr bwMode="auto">
          <a:xfrm>
            <a:off x="8459280" y="6150321"/>
            <a:ext cx="2188228" cy="6345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9" name="Rectangle 22">
            <a:extLst>
              <a:ext uri="{FF2B5EF4-FFF2-40B4-BE49-F238E27FC236}">
                <a16:creationId xmlns:a16="http://schemas.microsoft.com/office/drawing/2014/main" id="{37F0C511-CFCF-416B-9475-ABA62A501C93}"/>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32" name="Text Box 53">
            <a:extLst>
              <a:ext uri="{FF2B5EF4-FFF2-40B4-BE49-F238E27FC236}">
                <a16:creationId xmlns:a16="http://schemas.microsoft.com/office/drawing/2014/main" id="{83207C8A-3577-4BC2-89A0-0FEF702E8137}"/>
              </a:ext>
            </a:extLst>
          </p:cNvPr>
          <p:cNvSpPr txBox="1">
            <a:spLocks noChangeArrowheads="1"/>
          </p:cNvSpPr>
          <p:nvPr/>
        </p:nvSpPr>
        <p:spPr bwMode="auto">
          <a:xfrm>
            <a:off x="803978" y="1542653"/>
            <a:ext cx="3067164" cy="365125"/>
          </a:xfrm>
          <a:prstGeom prst="rect">
            <a:avLst/>
          </a:prstGeom>
          <a:solidFill>
            <a:srgbClr val="2F5597"/>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Water Reliability Benefits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3" name="Text Box 56">
            <a:extLst>
              <a:ext uri="{FF2B5EF4-FFF2-40B4-BE49-F238E27FC236}">
                <a16:creationId xmlns:a16="http://schemas.microsoft.com/office/drawing/2014/main" id="{F497916B-3ADB-449B-B0C2-14B9ABE12773}"/>
              </a:ext>
            </a:extLst>
          </p:cNvPr>
          <p:cNvSpPr txBox="1">
            <a:spLocks noChangeArrowheads="1"/>
          </p:cNvSpPr>
          <p:nvPr/>
        </p:nvSpPr>
        <p:spPr bwMode="auto">
          <a:xfrm>
            <a:off x="803977" y="1907777"/>
            <a:ext cx="3067165" cy="4124055"/>
          </a:xfrm>
          <a:prstGeom prst="rect">
            <a:avLst/>
          </a:prstGeom>
          <a:solidFill>
            <a:srgbClr val="E2F0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A new pumping station on LBC will provide significant water reliability benefits, boosting available water supply up to 60,000 AF by:</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A</a:t>
            </a: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llowing the NUID to pick up its Crooked River water lower in the system with less risk of disruption. </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I</a:t>
            </a: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ncreasing operational flexibility of the Deschutes Project and allow greater recovery of the District’s Deschutes River water otherwise lost due to winter release requirements.</a:t>
            </a:r>
          </a:p>
          <a:p>
            <a:pPr marL="285750" marR="0" lvl="0" indent="-285750"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sz="1600" dirty="0">
                <a:latin typeface="Arial Narrow" panose="020B0606020202030204" pitchFamily="34" charset="0"/>
                <a:ea typeface="Calibri" panose="020F0502020204030204" pitchFamily="34" charset="0"/>
                <a:cs typeface="Times New Roman" panose="02020603050405020304" pitchFamily="18" charset="0"/>
              </a:rPr>
              <a:t>Opening optional future water marketing </a:t>
            </a: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opportunities. </a:t>
            </a:r>
          </a:p>
          <a:p>
            <a:pPr marL="285750" marR="0" lvl="0" indent="-28575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sz="14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0" name="Picture 19">
            <a:extLst>
              <a:ext uri="{FF2B5EF4-FFF2-40B4-BE49-F238E27FC236}">
                <a16:creationId xmlns:a16="http://schemas.microsoft.com/office/drawing/2014/main" id="{F439A73A-AD3B-4364-9F60-E8B6C6652EA4}"/>
              </a:ext>
            </a:extLst>
          </p:cNvPr>
          <p:cNvPicPr>
            <a:picLocks noChangeAspect="1"/>
          </p:cNvPicPr>
          <p:nvPr/>
        </p:nvPicPr>
        <p:blipFill rotWithShape="1">
          <a:blip r:embed="rId4"/>
          <a:srcRect l="7940" r="21299"/>
          <a:stretch/>
        </p:blipFill>
        <p:spPr>
          <a:xfrm>
            <a:off x="1215525" y="6130489"/>
            <a:ext cx="2244067" cy="634586"/>
          </a:xfrm>
          <a:prstGeom prst="rect">
            <a:avLst/>
          </a:prstGeom>
        </p:spPr>
      </p:pic>
    </p:spTree>
    <p:extLst>
      <p:ext uri="{BB962C8B-B14F-4D97-AF65-F5344CB8AC3E}">
        <p14:creationId xmlns:p14="http://schemas.microsoft.com/office/powerpoint/2010/main" val="1183340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802231" y="512289"/>
            <a:ext cx="10523621" cy="842795"/>
          </a:xfrm>
        </p:spPr>
        <p:txBody>
          <a:bodyPr/>
          <a:lstStyle/>
          <a:p>
            <a:r>
              <a:rPr lang="en-US" dirty="0"/>
              <a:t>Additional Benefits</a:t>
            </a:r>
          </a:p>
        </p:txBody>
      </p:sp>
      <p:sp>
        <p:nvSpPr>
          <p:cNvPr id="4" name="Text Box 83">
            <a:extLst>
              <a:ext uri="{FF2B5EF4-FFF2-40B4-BE49-F238E27FC236}">
                <a16:creationId xmlns:a16="http://schemas.microsoft.com/office/drawing/2014/main" id="{53ADFC3F-D27B-4525-B4A7-913044E8AF41}"/>
              </a:ext>
            </a:extLst>
          </p:cNvPr>
          <p:cNvSpPr txBox="1">
            <a:spLocks noChangeArrowheads="1"/>
          </p:cNvSpPr>
          <p:nvPr/>
        </p:nvSpPr>
        <p:spPr bwMode="auto">
          <a:xfrm>
            <a:off x="802231" y="1659816"/>
            <a:ext cx="2897378" cy="436966"/>
          </a:xfrm>
          <a:prstGeom prst="rect">
            <a:avLst/>
          </a:prstGeom>
          <a:solidFill>
            <a:srgbClr val="2F5597"/>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Water Cooperation Benefits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5" name="Text Box 84">
            <a:extLst>
              <a:ext uri="{FF2B5EF4-FFF2-40B4-BE49-F238E27FC236}">
                <a16:creationId xmlns:a16="http://schemas.microsoft.com/office/drawing/2014/main" id="{F6CA2403-9EE1-4984-B5B6-A1B17A30AAA4}"/>
              </a:ext>
            </a:extLst>
          </p:cNvPr>
          <p:cNvSpPr txBox="1">
            <a:spLocks noChangeArrowheads="1"/>
          </p:cNvSpPr>
          <p:nvPr/>
        </p:nvSpPr>
        <p:spPr bwMode="auto">
          <a:xfrm>
            <a:off x="804255" y="2096782"/>
            <a:ext cx="2897378" cy="2354758"/>
          </a:xfrm>
          <a:prstGeom prst="rect">
            <a:avLst/>
          </a:prstGeom>
          <a:solidFill>
            <a:srgbClr val="E2F0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For decades, water interests in the Deschutes Basin have come together to address unique water challenges of the basin and plan for its future.  This project seeks to continue that spirit of cooperation by bringing together diverse groups in a unique way that best utilizes the Basin’s water resources.</a:t>
            </a:r>
            <a:endParaRPr kumimoji="0" lang="en-US" altLang="en-US" sz="1600" b="0" i="0" u="none" strike="noStrike" cap="none" normalizeH="0" baseline="0" dirty="0">
              <a:ln>
                <a:noFill/>
              </a:ln>
              <a:solidFill>
                <a:schemeClr val="tx1"/>
              </a:solidFill>
              <a:effectLst/>
              <a:latin typeface="Arial Narrow" panose="020B0606020202030204" pitchFamily="34" charset="0"/>
            </a:endParaRPr>
          </a:p>
        </p:txBody>
      </p:sp>
      <p:pic>
        <p:nvPicPr>
          <p:cNvPr id="6" name="Picture 85" descr="Graphical user interface, text&#10;&#10;Description automatically generated with medium confidence">
            <a:extLst>
              <a:ext uri="{FF2B5EF4-FFF2-40B4-BE49-F238E27FC236}">
                <a16:creationId xmlns:a16="http://schemas.microsoft.com/office/drawing/2014/main" id="{42BCE9D2-32FC-4770-B7FD-70E2A085F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0877" y="4529864"/>
            <a:ext cx="2502885" cy="71728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7" name="Text Box 87">
            <a:extLst>
              <a:ext uri="{FF2B5EF4-FFF2-40B4-BE49-F238E27FC236}">
                <a16:creationId xmlns:a16="http://schemas.microsoft.com/office/drawing/2014/main" id="{EFBD6A61-A4FE-4E55-BE25-9ECF40039571}"/>
              </a:ext>
            </a:extLst>
          </p:cNvPr>
          <p:cNvSpPr txBox="1">
            <a:spLocks noChangeArrowheads="1"/>
          </p:cNvSpPr>
          <p:nvPr/>
        </p:nvSpPr>
        <p:spPr bwMode="auto">
          <a:xfrm>
            <a:off x="4321559" y="1688242"/>
            <a:ext cx="2980403" cy="445210"/>
          </a:xfrm>
          <a:prstGeom prst="rect">
            <a:avLst/>
          </a:prstGeom>
          <a:solidFill>
            <a:srgbClr val="2F5597"/>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Agricultural Benefits</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8" name="Text Box 88">
            <a:extLst>
              <a:ext uri="{FF2B5EF4-FFF2-40B4-BE49-F238E27FC236}">
                <a16:creationId xmlns:a16="http://schemas.microsoft.com/office/drawing/2014/main" id="{B07DF4E2-559C-49BB-A12A-D84581EFF5CC}"/>
              </a:ext>
            </a:extLst>
          </p:cNvPr>
          <p:cNvSpPr txBox="1">
            <a:spLocks noChangeArrowheads="1"/>
          </p:cNvSpPr>
          <p:nvPr/>
        </p:nvSpPr>
        <p:spPr bwMode="auto">
          <a:xfrm>
            <a:off x="4321559" y="2133452"/>
            <a:ext cx="2980403" cy="2338699"/>
          </a:xfrm>
          <a:prstGeom prst="rect">
            <a:avLst/>
          </a:prstGeom>
          <a:solidFill>
            <a:srgbClr val="E2F0D9"/>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Enhanced water supply to NUID farmers is a primary benefit of the project. Impacts from the HCP are intended to be offset by the project. Annual benefits to NUID farmers are expected to be $4M to $6M from increased supply and improved crop yields.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9" name="Picture 89" descr="A picture containing sky, outdoor, grass, truck&#10;&#10;Description automatically generated">
            <a:extLst>
              <a:ext uri="{FF2B5EF4-FFF2-40B4-BE49-F238E27FC236}">
                <a16:creationId xmlns:a16="http://schemas.microsoft.com/office/drawing/2014/main" id="{5FA00713-070C-474E-B6B4-2862E392CA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8539" b="18089"/>
          <a:stretch>
            <a:fillRect/>
          </a:stretch>
        </p:blipFill>
        <p:spPr bwMode="auto">
          <a:xfrm>
            <a:off x="4562358" y="4550474"/>
            <a:ext cx="2498803" cy="73377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90">
            <a:extLst>
              <a:ext uri="{FF2B5EF4-FFF2-40B4-BE49-F238E27FC236}">
                <a16:creationId xmlns:a16="http://schemas.microsoft.com/office/drawing/2014/main" id="{A847FEC0-E17D-41F7-96F9-B6F6EBE48EF5}"/>
              </a:ext>
            </a:extLst>
          </p:cNvPr>
          <p:cNvSpPr txBox="1">
            <a:spLocks noChangeArrowheads="1"/>
          </p:cNvSpPr>
          <p:nvPr/>
        </p:nvSpPr>
        <p:spPr bwMode="auto">
          <a:xfrm>
            <a:off x="7927737" y="1688242"/>
            <a:ext cx="2883823" cy="486434"/>
          </a:xfrm>
          <a:prstGeom prst="rect">
            <a:avLst/>
          </a:prstGeom>
          <a:solidFill>
            <a:srgbClr val="2F5597"/>
          </a:solidFill>
          <a:ln w="6350">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400" b="1" i="0" u="none" strike="noStrike" cap="none" normalizeH="0" baseline="0" dirty="0">
                <a:ln>
                  <a:noFill/>
                </a:ln>
                <a:solidFill>
                  <a:srgbClr val="FFFFFF"/>
                </a:solidFill>
                <a:effectLst/>
                <a:latin typeface="Arial Narrow" panose="020B0606020202030204" pitchFamily="34" charset="0"/>
                <a:ea typeface="Calibri" panose="020F0502020204030204" pitchFamily="34" charset="0"/>
                <a:cs typeface="Times New Roman" panose="02020603050405020304" pitchFamily="18" charset="0"/>
              </a:rPr>
              <a:t>Renewable Energy Benefits </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2">
            <a:extLst>
              <a:ext uri="{FF2B5EF4-FFF2-40B4-BE49-F238E27FC236}">
                <a16:creationId xmlns:a16="http://schemas.microsoft.com/office/drawing/2014/main" id="{C520EE64-5435-436C-9295-9504BDA87116}"/>
              </a:ext>
            </a:extLst>
          </p:cNvPr>
          <p:cNvSpPr txBox="1">
            <a:spLocks noChangeArrowheads="1"/>
          </p:cNvSpPr>
          <p:nvPr/>
        </p:nvSpPr>
        <p:spPr bwMode="auto">
          <a:xfrm>
            <a:off x="7925936" y="2186619"/>
            <a:ext cx="2887212" cy="2285532"/>
          </a:xfrm>
          <a:prstGeom prst="rect">
            <a:avLst/>
          </a:prstGeom>
          <a:solidFill>
            <a:srgbClr val="E2F0D9"/>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The potential to utilize the pumping facility infrastructure in reverse, known has pumped storage, could generate as much as 8,000 kW at peak production.  Stored water can be released to flow downhill to spin turbines (pump turbines) thereby generating power. </a:t>
            </a:r>
            <a:endParaRPr kumimoji="0" lang="en-US" altLang="en-US" sz="1600" b="0" i="0" u="none" strike="noStrike" cap="none" normalizeH="0" baseline="0" dirty="0">
              <a:ln>
                <a:noFill/>
              </a:ln>
              <a:solidFill>
                <a:schemeClr val="tx1"/>
              </a:solidFill>
              <a:effectLst/>
              <a:latin typeface="Arial" panose="020B0604020202020204" pitchFamily="34" charset="0"/>
            </a:endParaRPr>
          </a:p>
        </p:txBody>
      </p:sp>
      <p:pic>
        <p:nvPicPr>
          <p:cNvPr id="12" name="Picture 91" descr="Graphical user interface, application, map&#10;&#10;Description automatically generated">
            <a:extLst>
              <a:ext uri="{FF2B5EF4-FFF2-40B4-BE49-F238E27FC236}">
                <a16:creationId xmlns:a16="http://schemas.microsoft.com/office/drawing/2014/main" id="{C068E8E5-7DC6-407A-A486-C8B697C6B4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417" t="31230" r="11269" b="45427"/>
          <a:stretch>
            <a:fillRect/>
          </a:stretch>
        </p:blipFill>
        <p:spPr bwMode="auto">
          <a:xfrm>
            <a:off x="8119757" y="4683325"/>
            <a:ext cx="2502886" cy="73377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1997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834189" y="496721"/>
            <a:ext cx="10523621" cy="842795"/>
          </a:xfrm>
        </p:spPr>
        <p:txBody>
          <a:bodyPr/>
          <a:lstStyle/>
          <a:p>
            <a:r>
              <a:rPr lang="en-US" dirty="0"/>
              <a:t>Status and Next Steps</a:t>
            </a:r>
          </a:p>
        </p:txBody>
      </p:sp>
      <p:sp>
        <p:nvSpPr>
          <p:cNvPr id="3" name="Subtitle 2">
            <a:extLst>
              <a:ext uri="{FF2B5EF4-FFF2-40B4-BE49-F238E27FC236}">
                <a16:creationId xmlns:a16="http://schemas.microsoft.com/office/drawing/2014/main" id="{E3EECD7B-3786-4415-976F-5A417142E1F1}"/>
              </a:ext>
            </a:extLst>
          </p:cNvPr>
          <p:cNvSpPr>
            <a:spLocks noGrp="1"/>
          </p:cNvSpPr>
          <p:nvPr>
            <p:ph type="subTitle" idx="1"/>
          </p:nvPr>
        </p:nvSpPr>
        <p:spPr>
          <a:xfrm>
            <a:off x="2816211" y="1512368"/>
            <a:ext cx="6615546" cy="4937894"/>
          </a:xfrm>
        </p:spPr>
        <p:txBody>
          <a:bodyPr/>
          <a:lstStyle/>
          <a:p>
            <a:pPr marL="342900" indent="-342900" algn="l">
              <a:buFont typeface="Arial" panose="020B0604020202020204" pitchFamily="34" charset="0"/>
              <a:buChar char="•"/>
            </a:pPr>
            <a:r>
              <a:rPr lang="en-US" sz="1800" dirty="0">
                <a:latin typeface="Arial Narrow" panose="020B0606020202030204" pitchFamily="34" charset="0"/>
              </a:rPr>
              <a:t>Significant work has been done to prepare the Crooked River Ecosystem Improvement and Water Reliability Pumping Plant Project to move forward.</a:t>
            </a:r>
          </a:p>
          <a:p>
            <a:pPr marL="342900" indent="-342900" algn="l">
              <a:buFont typeface="Arial" panose="020B0604020202020204" pitchFamily="34" charset="0"/>
              <a:buChar char="•"/>
            </a:pPr>
            <a:r>
              <a:rPr lang="en-US" sz="1800" dirty="0">
                <a:latin typeface="Arial Narrow" panose="020B0606020202030204" pitchFamily="34" charset="0"/>
              </a:rPr>
              <a:t>It draws from findings and analysis in multiple Reclamation studies: the Upper Deschutes River Basin Study, Crooked River Dry-Year Management Plan, and </a:t>
            </a:r>
            <a:r>
              <a:rPr lang="en-US" sz="1800" dirty="0" err="1">
                <a:latin typeface="Arial Narrow" panose="020B0606020202030204" pitchFamily="34" charset="0"/>
              </a:rPr>
              <a:t>WaterSMART</a:t>
            </a:r>
            <a:r>
              <a:rPr lang="en-US" sz="1800" dirty="0">
                <a:latin typeface="Arial Narrow" panose="020B0606020202030204" pitchFamily="34" charset="0"/>
              </a:rPr>
              <a:t> funded Warm Springs Water Marketing Project Study, among others.</a:t>
            </a:r>
          </a:p>
          <a:p>
            <a:pPr marL="342900" indent="-342900" algn="l">
              <a:buFont typeface="Arial" panose="020B0604020202020204" pitchFamily="34" charset="0"/>
              <a:buChar char="•"/>
            </a:pPr>
            <a:r>
              <a:rPr lang="en-US" sz="1800" dirty="0">
                <a:latin typeface="Arial Narrow" panose="020B0606020202030204" pitchFamily="34" charset="0"/>
              </a:rPr>
              <a:t>NUID has met with over 20 tribal, environmental, water user, agricultural, and governmental stakeholders to present the preliminary project concept.</a:t>
            </a:r>
          </a:p>
          <a:p>
            <a:pPr marL="342900" indent="-342900" algn="l">
              <a:buFont typeface="Arial" panose="020B0604020202020204" pitchFamily="34" charset="0"/>
              <a:buChar char="•"/>
            </a:pPr>
            <a:r>
              <a:rPr lang="en-US" sz="1800" dirty="0">
                <a:latin typeface="Arial Narrow" panose="020B0606020202030204" pitchFamily="34" charset="0"/>
              </a:rPr>
              <a:t>This project will begin to implement identified solutions to long-standing challenges in our region.</a:t>
            </a:r>
          </a:p>
          <a:p>
            <a:pPr marL="342900" indent="-342900" algn="l">
              <a:buFont typeface="Arial" panose="020B0604020202020204" pitchFamily="34" charset="0"/>
              <a:buChar char="•"/>
            </a:pPr>
            <a:r>
              <a:rPr lang="en-US" sz="1800" b="1" u="sng" dirty="0">
                <a:latin typeface="Arial Narrow" panose="020B0606020202030204" pitchFamily="34" charset="0"/>
              </a:rPr>
              <a:t>The next step is for NUID and Reclamation to initiate a Feasibility Study on this Project</a:t>
            </a:r>
          </a:p>
          <a:p>
            <a:pPr marL="342900" indent="-342900" algn="l">
              <a:buFont typeface="Arial" panose="020B0604020202020204" pitchFamily="34" charset="0"/>
              <a:buChar char="•"/>
            </a:pPr>
            <a:endParaRPr lang="en-US" sz="1800" dirty="0">
              <a:latin typeface="Arial Narrow" panose="020B0606020202030204" pitchFamily="34" charset="0"/>
            </a:endParaRPr>
          </a:p>
        </p:txBody>
      </p:sp>
      <p:pic>
        <p:nvPicPr>
          <p:cNvPr id="6" name="Picture 5">
            <a:extLst>
              <a:ext uri="{FF2B5EF4-FFF2-40B4-BE49-F238E27FC236}">
                <a16:creationId xmlns:a16="http://schemas.microsoft.com/office/drawing/2014/main" id="{D9AE177F-95A7-499F-8F39-E30AC2405731}"/>
              </a:ext>
            </a:extLst>
          </p:cNvPr>
          <p:cNvPicPr>
            <a:picLocks noChangeAspect="1"/>
          </p:cNvPicPr>
          <p:nvPr/>
        </p:nvPicPr>
        <p:blipFill>
          <a:blip r:embed="rId2"/>
          <a:stretch>
            <a:fillRect/>
          </a:stretch>
        </p:blipFill>
        <p:spPr>
          <a:xfrm>
            <a:off x="9669307" y="3713018"/>
            <a:ext cx="2328341" cy="2998114"/>
          </a:xfrm>
          <a:prstGeom prst="rect">
            <a:avLst/>
          </a:prstGeom>
        </p:spPr>
      </p:pic>
      <p:pic>
        <p:nvPicPr>
          <p:cNvPr id="8" name="Picture 7">
            <a:extLst>
              <a:ext uri="{FF2B5EF4-FFF2-40B4-BE49-F238E27FC236}">
                <a16:creationId xmlns:a16="http://schemas.microsoft.com/office/drawing/2014/main" id="{E6645F47-D037-4A05-B14A-954D25B81744}"/>
              </a:ext>
            </a:extLst>
          </p:cNvPr>
          <p:cNvPicPr>
            <a:picLocks noChangeAspect="1"/>
          </p:cNvPicPr>
          <p:nvPr/>
        </p:nvPicPr>
        <p:blipFill>
          <a:blip r:embed="rId3"/>
          <a:stretch>
            <a:fillRect/>
          </a:stretch>
        </p:blipFill>
        <p:spPr>
          <a:xfrm>
            <a:off x="250320" y="983201"/>
            <a:ext cx="2328341" cy="2998114"/>
          </a:xfrm>
          <a:prstGeom prst="rect">
            <a:avLst/>
          </a:prstGeom>
        </p:spPr>
      </p:pic>
    </p:spTree>
    <p:extLst>
      <p:ext uri="{BB962C8B-B14F-4D97-AF65-F5344CB8AC3E}">
        <p14:creationId xmlns:p14="http://schemas.microsoft.com/office/powerpoint/2010/main" val="33061174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834189" y="496721"/>
            <a:ext cx="10523621" cy="842795"/>
          </a:xfrm>
        </p:spPr>
        <p:txBody>
          <a:bodyPr/>
          <a:lstStyle/>
          <a:p>
            <a:r>
              <a:rPr lang="en-US" dirty="0"/>
              <a:t>Existing Authorities</a:t>
            </a:r>
          </a:p>
        </p:txBody>
      </p:sp>
      <p:sp>
        <p:nvSpPr>
          <p:cNvPr id="3" name="Subtitle 2">
            <a:extLst>
              <a:ext uri="{FF2B5EF4-FFF2-40B4-BE49-F238E27FC236}">
                <a16:creationId xmlns:a16="http://schemas.microsoft.com/office/drawing/2014/main" id="{E3EECD7B-3786-4415-976F-5A417142E1F1}"/>
              </a:ext>
            </a:extLst>
          </p:cNvPr>
          <p:cNvSpPr>
            <a:spLocks noGrp="1"/>
          </p:cNvSpPr>
          <p:nvPr>
            <p:ph type="subTitle" idx="1"/>
          </p:nvPr>
        </p:nvSpPr>
        <p:spPr>
          <a:xfrm>
            <a:off x="834189" y="1299703"/>
            <a:ext cx="10958198" cy="4258594"/>
          </a:xfrm>
        </p:spPr>
        <p:txBody>
          <a:bodyPr/>
          <a:lstStyle/>
          <a:p>
            <a:pPr algn="l"/>
            <a:r>
              <a:rPr lang="en-US" sz="1800" b="1" dirty="0">
                <a:latin typeface="Arial Narrow" panose="020B0606020202030204" pitchFamily="34" charset="0"/>
              </a:rPr>
              <a:t>Original Authorization - Pub. Res. No. 32, of June 7, 1924, </a:t>
            </a:r>
            <a:r>
              <a:rPr lang="en-US" sz="1800" b="1" dirty="0" err="1">
                <a:latin typeface="Arial Narrow" panose="020B0606020202030204" pitchFamily="34" charset="0"/>
              </a:rPr>
              <a:t>ch.</a:t>
            </a:r>
            <a:r>
              <a:rPr lang="en-US" sz="1800" b="1" dirty="0">
                <a:latin typeface="Arial Narrow" panose="020B0606020202030204" pitchFamily="34" charset="0"/>
              </a:rPr>
              <a:t> 374,43 Stat. 668</a:t>
            </a:r>
          </a:p>
          <a:p>
            <a:pPr algn="l"/>
            <a:r>
              <a:rPr lang="en-US" sz="1600" i="1" dirty="0">
                <a:latin typeface="Arial Narrow" panose="020B0606020202030204" pitchFamily="34" charset="0"/>
              </a:rPr>
              <a:t>[Plans for constructing and completing projects to be submitted to </a:t>
            </a:r>
            <a:r>
              <a:rPr lang="en-US" sz="1600" i="1" dirty="0" err="1">
                <a:latin typeface="Arial Narrow" panose="020B0606020202030204" pitchFamily="34" charset="0"/>
              </a:rPr>
              <a:t>Congres</a:t>
            </a:r>
            <a:r>
              <a:rPr lang="en-US" sz="1600" i="1" dirty="0">
                <a:latin typeface="Arial Narrow" panose="020B0606020202030204" pitchFamily="34" charset="0"/>
              </a:rPr>
              <a:t>+ Contribution of one-half of cost by States. ] —The Secretary of the Interior </a:t>
            </a:r>
            <a:r>
              <a:rPr lang="en-US" sz="1600" i="1" dirty="0">
                <a:highlight>
                  <a:srgbClr val="FFFF00"/>
                </a:highlight>
                <a:latin typeface="Arial Narrow" panose="020B0606020202030204" pitchFamily="34" charset="0"/>
              </a:rPr>
              <a:t>is hereby authorized and directed to prepare and submit to Congress at the beginning of the next regular session plans and estimates of the character and cost of structures necessary for the construction</a:t>
            </a:r>
            <a:r>
              <a:rPr lang="en-US" sz="1600" i="1" dirty="0">
                <a:latin typeface="Arial Narrow" panose="020B0606020202030204" pitchFamily="34" charset="0"/>
              </a:rPr>
              <a:t> and completion of the proposed Casper-</a:t>
            </a:r>
            <a:r>
              <a:rPr lang="en-US" sz="1600" i="1" dirty="0" err="1">
                <a:latin typeface="Arial Narrow" panose="020B0606020202030204" pitchFamily="34" charset="0"/>
              </a:rPr>
              <a:t>Alcova</a:t>
            </a:r>
            <a:r>
              <a:rPr lang="en-US" sz="1600" i="1" dirty="0">
                <a:latin typeface="Arial Narrow" panose="020B0606020202030204" pitchFamily="34" charset="0"/>
              </a:rPr>
              <a:t> irrigation project in .Natrona County, Wyoming; </a:t>
            </a:r>
            <a:r>
              <a:rPr lang="en-US" sz="1600" i="1" dirty="0">
                <a:highlight>
                  <a:srgbClr val="FFFF00"/>
                </a:highlight>
                <a:latin typeface="Arial Narrow" panose="020B0606020202030204" pitchFamily="34" charset="0"/>
              </a:rPr>
              <a:t>the Deschutes project in the State of Oregon</a:t>
            </a:r>
            <a:r>
              <a:rPr lang="en-US" sz="1600" i="1" dirty="0">
                <a:latin typeface="Arial Narrow" panose="020B0606020202030204" pitchFamily="34" charset="0"/>
              </a:rPr>
              <a:t>, and the Southern Lassen Irrigation project, in Lassen County, California; Provided, That at least one-half of the cost of such investigations, plans and estimates shall be advanced by the State in which the project is located, or by parties interested. (43 Stat. 668).</a:t>
            </a:r>
            <a:endParaRPr lang="en-US" i="1" dirty="0">
              <a:latin typeface="Arial Narrow" panose="020B0606020202030204" pitchFamily="34" charset="0"/>
            </a:endParaRPr>
          </a:p>
          <a:p>
            <a:pPr algn="l"/>
            <a:r>
              <a:rPr lang="en-US" sz="1800" b="1" dirty="0">
                <a:latin typeface="Arial Narrow" panose="020B0606020202030204" pitchFamily="34" charset="0"/>
              </a:rPr>
              <a:t>Secure Water Act - Omnibus Public Land Management Act of 2009 (P.L. 111-11) </a:t>
            </a:r>
          </a:p>
          <a:p>
            <a:pPr algn="l"/>
            <a:r>
              <a:rPr lang="en-US" sz="1600" i="1" dirty="0">
                <a:latin typeface="Arial Narrow" panose="020B0606020202030204" pitchFamily="34" charset="0"/>
              </a:rPr>
              <a:t>SEC. 9503. RECLAMATION CLIMATE CHANGE AND WATER PROGRAM. (42 U.S.C. 10363)</a:t>
            </a:r>
          </a:p>
          <a:p>
            <a:pPr algn="l"/>
            <a:r>
              <a:rPr lang="en-US" sz="1600" i="1" dirty="0">
                <a:latin typeface="Arial Narrow" panose="020B0606020202030204" pitchFamily="34" charset="0"/>
              </a:rPr>
              <a:t>(d) FEASIBILITY STUDIES.—(1) AUTHORITY OF SECRETARY.—The </a:t>
            </a:r>
            <a:r>
              <a:rPr lang="en-US" sz="1600" i="1" dirty="0">
                <a:highlight>
                  <a:srgbClr val="FFFF00"/>
                </a:highlight>
                <a:latin typeface="Arial Narrow" panose="020B0606020202030204" pitchFamily="34" charset="0"/>
              </a:rPr>
              <a:t>Secretary, in cooperation with any non-Federal participant, may conduct 1 or more studies to determine the feasibility </a:t>
            </a:r>
            <a:r>
              <a:rPr lang="en-US" sz="1600" i="1" dirty="0">
                <a:latin typeface="Arial Narrow" panose="020B0606020202030204" pitchFamily="34" charset="0"/>
              </a:rPr>
              <a:t>and impact on ecological resiliency of implementing each mitigation and adaptation strategy described in subsection (c)(3), </a:t>
            </a:r>
            <a:r>
              <a:rPr lang="en-US" sz="1600" i="1" dirty="0">
                <a:highlight>
                  <a:srgbClr val="FFFF00"/>
                </a:highlight>
                <a:latin typeface="Arial Narrow" panose="020B0606020202030204" pitchFamily="34" charset="0"/>
              </a:rPr>
              <a:t>including the construction of any water supply, water management, environmental, or habitat enhancement water infrastructure</a:t>
            </a:r>
            <a:r>
              <a:rPr lang="en-US" sz="1600" i="1" dirty="0">
                <a:latin typeface="Arial Narrow" panose="020B0606020202030204" pitchFamily="34" charset="0"/>
              </a:rPr>
              <a:t> that the Secretary determines to be necessary to address the effects of global climate change on water resources located in each major reclamation river basin.</a:t>
            </a:r>
            <a:endParaRPr lang="en-US" i="1" dirty="0">
              <a:latin typeface="Arial Narrow" panose="020B0606020202030204" pitchFamily="34" charset="0"/>
            </a:endParaRPr>
          </a:p>
          <a:p>
            <a:pPr algn="l"/>
            <a:r>
              <a:rPr lang="en-US" sz="1800" b="1" dirty="0">
                <a:latin typeface="Arial Narrow" panose="020B0606020202030204" pitchFamily="34" charset="0"/>
              </a:rPr>
              <a:t>Aquatic Ecosystem Restoration Program - Consolidated Appropriations Act, 2021 (P.L. 116-260)</a:t>
            </a:r>
          </a:p>
          <a:p>
            <a:pPr algn="l"/>
            <a:r>
              <a:rPr lang="en-US" sz="1600" i="1" dirty="0">
                <a:latin typeface="Arial Narrow" panose="020B0606020202030204" pitchFamily="34" charset="0"/>
              </a:rPr>
              <a:t>SEC. 1109. AQUATIC ECOSYSTEM RESTORATION. </a:t>
            </a:r>
          </a:p>
          <a:p>
            <a:pPr algn="l"/>
            <a:r>
              <a:rPr lang="en-US" sz="1600" i="1" dirty="0">
                <a:latin typeface="Arial Narrow" panose="020B0606020202030204" pitchFamily="34" charset="0"/>
              </a:rPr>
              <a:t>(b)(1) IN GENERAL.—Subject to the requirements of this section and paragraph (2), on request of any eligible entity the </a:t>
            </a:r>
            <a:r>
              <a:rPr lang="en-US" sz="1600" i="1" dirty="0">
                <a:highlight>
                  <a:srgbClr val="FFFF00"/>
                </a:highlight>
                <a:latin typeface="Arial Narrow" panose="020B0606020202030204" pitchFamily="34" charset="0"/>
              </a:rPr>
              <a:t>Secretary may negotiate and enter into an agreement on behalf of the United States to fund the design, study, and construction of an aquatic ecosystem restoration and protection project</a:t>
            </a:r>
            <a:r>
              <a:rPr lang="en-US" sz="1600" i="1" dirty="0">
                <a:latin typeface="Arial Narrow" panose="020B0606020202030204" pitchFamily="34" charset="0"/>
              </a:rPr>
              <a:t> in a Reclamation State if the Secretary determines that the project is likely to improve the health of fisheries, wildlife or aquatic habitat, including through habitat restoration and improved fish passage via the removal or bypass of barriers to fish passage.</a:t>
            </a:r>
          </a:p>
          <a:p>
            <a:pPr algn="l"/>
            <a:endParaRPr lang="en-US" dirty="0">
              <a:latin typeface="Arial Narrow" panose="020B0606020202030204" pitchFamily="34" charset="0"/>
            </a:endParaRPr>
          </a:p>
        </p:txBody>
      </p:sp>
    </p:spTree>
    <p:extLst>
      <p:ext uri="{BB962C8B-B14F-4D97-AF65-F5344CB8AC3E}">
        <p14:creationId xmlns:p14="http://schemas.microsoft.com/office/powerpoint/2010/main" val="398576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13" name="Rectangle 134">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9538590B-AA01-427C-B173-B32DD33E043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3941" r="8503" b="-1"/>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4114" name="Rectangle 136">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41E182B-1A8E-4790-A371-DFC4D3D1C35C}"/>
              </a:ext>
            </a:extLst>
          </p:cNvPr>
          <p:cNvSpPr>
            <a:spLocks noGrp="1"/>
          </p:cNvSpPr>
          <p:nvPr>
            <p:ph type="ctrTitle"/>
          </p:nvPr>
        </p:nvSpPr>
        <p:spPr>
          <a:xfrm>
            <a:off x="404553" y="3091928"/>
            <a:ext cx="9078562" cy="2387600"/>
          </a:xfrm>
        </p:spPr>
        <p:txBody>
          <a:bodyPr>
            <a:normAutofit/>
          </a:bodyPr>
          <a:lstStyle/>
          <a:p>
            <a:pPr algn="l"/>
            <a:r>
              <a:rPr lang="en-US" sz="6600"/>
              <a:t>Questions and Discussion</a:t>
            </a:r>
          </a:p>
        </p:txBody>
      </p:sp>
      <p:sp>
        <p:nvSpPr>
          <p:cNvPr id="4115" name="Rectangle: Rounded Corners 138">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96341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3001</TotalTime>
  <Words>1255</Words>
  <Application>Microsoft Office PowerPoint</Application>
  <PresentationFormat>Widescreen</PresentationFormat>
  <Paragraphs>53</Paragraphs>
  <Slides>8</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Arial Narrow</vt:lpstr>
      <vt:lpstr>Calibri</vt:lpstr>
      <vt:lpstr>Calibri Light</vt:lpstr>
      <vt:lpstr>Times New Roman</vt:lpstr>
      <vt:lpstr>Office Theme</vt:lpstr>
      <vt:lpstr>North Unit Irrigation District Crooked River Water Quality and Supply Reliability Pumping Plant </vt:lpstr>
      <vt:lpstr>North Unit Irrigation District (NUID)</vt:lpstr>
      <vt:lpstr>The Project</vt:lpstr>
      <vt:lpstr>Water Reliability and Environmental Benefits</vt:lpstr>
      <vt:lpstr>Additional Benefits</vt:lpstr>
      <vt:lpstr>Status and Next Steps</vt:lpstr>
      <vt:lpstr>Existing Authorities</vt:lpstr>
      <vt:lpstr>Questions and Discussion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Unit Irrigation District Crooked River Ecosystem Improvement and Water Reliability Pumping Plant</dc:title>
  <dc:creator>Lane Dickson</dc:creator>
  <cp:lastModifiedBy>Collin Cowsill</cp:lastModifiedBy>
  <cp:revision>3</cp:revision>
  <dcterms:created xsi:type="dcterms:W3CDTF">2021-11-01T18:00:31Z</dcterms:created>
  <dcterms:modified xsi:type="dcterms:W3CDTF">2022-04-05T19:37:56Z</dcterms:modified>
</cp:coreProperties>
</file>